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5" r:id="rId21"/>
    <p:sldId id="275" r:id="rId22"/>
    <p:sldId id="276" r:id="rId23"/>
    <p:sldId id="277" r:id="rId24"/>
    <p:sldId id="278" r:id="rId25"/>
    <p:sldId id="279" r:id="rId26"/>
    <p:sldId id="280" r:id="rId27"/>
    <p:sldId id="281" r:id="rId28"/>
    <p:sldId id="282" r:id="rId29"/>
    <p:sldId id="283" r:id="rId30"/>
    <p:sldId id="284"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9" autoAdjust="0"/>
    <p:restoredTop sz="86493" autoAdjust="0"/>
  </p:normalViewPr>
  <p:slideViewPr>
    <p:cSldViewPr>
      <p:cViewPr varScale="1">
        <p:scale>
          <a:sx n="106" d="100"/>
          <a:sy n="106" d="100"/>
        </p:scale>
        <p:origin x="-328" y="-96"/>
      </p:cViewPr>
      <p:guideLst>
        <p:guide orient="horz" pos="2160"/>
        <p:guide pos="2880"/>
      </p:guideLst>
    </p:cSldViewPr>
  </p:slideViewPr>
  <p:outlineViewPr>
    <p:cViewPr>
      <p:scale>
        <a:sx n="33" d="100"/>
        <a:sy n="33" d="100"/>
      </p:scale>
      <p:origin x="0" y="2401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printerSettings" Target="printerSettings/printerSettings1.bin"/><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PH"/>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PH"/>
          </a:p>
        </p:txBody>
      </p:sp>
      <p:sp>
        <p:nvSpPr>
          <p:cNvPr id="4" name="Date Placeholder 3"/>
          <p:cNvSpPr>
            <a:spLocks noGrp="1"/>
          </p:cNvSpPr>
          <p:nvPr>
            <p:ph type="dt" sz="half" idx="10"/>
          </p:nvPr>
        </p:nvSpPr>
        <p:spPr/>
        <p:txBody>
          <a:bodyPr/>
          <a:lstStyle/>
          <a:p>
            <a:fld id="{8FBB8747-C46B-40AD-A646-3B1EA42BD3BE}" type="datetimeFigureOut">
              <a:rPr lang="en-PH" smtClean="0"/>
              <a:t>10/29/12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3917800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8FBB8747-C46B-40AD-A646-3B1EA42BD3BE}" type="datetimeFigureOut">
              <a:rPr lang="en-PH" smtClean="0"/>
              <a:t>10/29/12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123234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PH"/>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8FBB8747-C46B-40AD-A646-3B1EA42BD3BE}" type="datetimeFigureOut">
              <a:rPr lang="en-PH" smtClean="0"/>
              <a:t>10/29/12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671187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10"/>
          </p:nvPr>
        </p:nvSpPr>
        <p:spPr/>
        <p:txBody>
          <a:bodyPr/>
          <a:lstStyle/>
          <a:p>
            <a:fld id="{8FBB8747-C46B-40AD-A646-3B1EA42BD3BE}" type="datetimeFigureOut">
              <a:rPr lang="en-PH" smtClean="0"/>
              <a:t>10/29/12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3646541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PH"/>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BB8747-C46B-40AD-A646-3B1EA42BD3BE}" type="datetimeFigureOut">
              <a:rPr lang="en-PH" smtClean="0"/>
              <a:t>10/29/12</a:t>
            </a:fld>
            <a:endParaRPr lang="en-PH"/>
          </a:p>
        </p:txBody>
      </p:sp>
      <p:sp>
        <p:nvSpPr>
          <p:cNvPr id="5" name="Footer Placeholder 4"/>
          <p:cNvSpPr>
            <a:spLocks noGrp="1"/>
          </p:cNvSpPr>
          <p:nvPr>
            <p:ph type="ftr" sz="quarter" idx="11"/>
          </p:nvPr>
        </p:nvSpPr>
        <p:spPr/>
        <p:txBody>
          <a:bodyPr/>
          <a:lstStyle/>
          <a:p>
            <a:endParaRPr lang="en-PH"/>
          </a:p>
        </p:txBody>
      </p:sp>
      <p:sp>
        <p:nvSpPr>
          <p:cNvPr id="6" name="Slide Number Placeholder 5"/>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3439775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Date Placeholder 4"/>
          <p:cNvSpPr>
            <a:spLocks noGrp="1"/>
          </p:cNvSpPr>
          <p:nvPr>
            <p:ph type="dt" sz="half" idx="10"/>
          </p:nvPr>
        </p:nvSpPr>
        <p:spPr/>
        <p:txBody>
          <a:bodyPr/>
          <a:lstStyle/>
          <a:p>
            <a:fld id="{8FBB8747-C46B-40AD-A646-3B1EA42BD3BE}" type="datetimeFigureOut">
              <a:rPr lang="en-PH" smtClean="0"/>
              <a:t>10/29/12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928542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PH"/>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7" name="Date Placeholder 6"/>
          <p:cNvSpPr>
            <a:spLocks noGrp="1"/>
          </p:cNvSpPr>
          <p:nvPr>
            <p:ph type="dt" sz="half" idx="10"/>
          </p:nvPr>
        </p:nvSpPr>
        <p:spPr/>
        <p:txBody>
          <a:bodyPr/>
          <a:lstStyle/>
          <a:p>
            <a:fld id="{8FBB8747-C46B-40AD-A646-3B1EA42BD3BE}" type="datetimeFigureOut">
              <a:rPr lang="en-PH" smtClean="0"/>
              <a:t>10/29/12</a:t>
            </a:fld>
            <a:endParaRPr lang="en-PH"/>
          </a:p>
        </p:txBody>
      </p:sp>
      <p:sp>
        <p:nvSpPr>
          <p:cNvPr id="8" name="Footer Placeholder 7"/>
          <p:cNvSpPr>
            <a:spLocks noGrp="1"/>
          </p:cNvSpPr>
          <p:nvPr>
            <p:ph type="ftr" sz="quarter" idx="11"/>
          </p:nvPr>
        </p:nvSpPr>
        <p:spPr/>
        <p:txBody>
          <a:bodyPr/>
          <a:lstStyle/>
          <a:p>
            <a:endParaRPr lang="en-PH"/>
          </a:p>
        </p:txBody>
      </p:sp>
      <p:sp>
        <p:nvSpPr>
          <p:cNvPr id="9" name="Slide Number Placeholder 8"/>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5898849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PH"/>
          </a:p>
        </p:txBody>
      </p:sp>
      <p:sp>
        <p:nvSpPr>
          <p:cNvPr id="3" name="Date Placeholder 2"/>
          <p:cNvSpPr>
            <a:spLocks noGrp="1"/>
          </p:cNvSpPr>
          <p:nvPr>
            <p:ph type="dt" sz="half" idx="10"/>
          </p:nvPr>
        </p:nvSpPr>
        <p:spPr/>
        <p:txBody>
          <a:bodyPr/>
          <a:lstStyle/>
          <a:p>
            <a:fld id="{8FBB8747-C46B-40AD-A646-3B1EA42BD3BE}" type="datetimeFigureOut">
              <a:rPr lang="en-PH" smtClean="0"/>
              <a:t>10/29/12</a:t>
            </a:fld>
            <a:endParaRPr lang="en-PH"/>
          </a:p>
        </p:txBody>
      </p:sp>
      <p:sp>
        <p:nvSpPr>
          <p:cNvPr id="4" name="Footer Placeholder 3"/>
          <p:cNvSpPr>
            <a:spLocks noGrp="1"/>
          </p:cNvSpPr>
          <p:nvPr>
            <p:ph type="ftr" sz="quarter" idx="11"/>
          </p:nvPr>
        </p:nvSpPr>
        <p:spPr/>
        <p:txBody>
          <a:bodyPr/>
          <a:lstStyle/>
          <a:p>
            <a:endParaRPr lang="en-PH"/>
          </a:p>
        </p:txBody>
      </p:sp>
      <p:sp>
        <p:nvSpPr>
          <p:cNvPr id="5" name="Slide Number Placeholder 4"/>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546519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B8747-C46B-40AD-A646-3B1EA42BD3BE}" type="datetimeFigureOut">
              <a:rPr lang="en-PH" smtClean="0"/>
              <a:t>10/29/12</a:t>
            </a:fld>
            <a:endParaRPr lang="en-PH"/>
          </a:p>
        </p:txBody>
      </p:sp>
      <p:sp>
        <p:nvSpPr>
          <p:cNvPr id="3" name="Footer Placeholder 2"/>
          <p:cNvSpPr>
            <a:spLocks noGrp="1"/>
          </p:cNvSpPr>
          <p:nvPr>
            <p:ph type="ftr" sz="quarter" idx="11"/>
          </p:nvPr>
        </p:nvSpPr>
        <p:spPr/>
        <p:txBody>
          <a:bodyPr/>
          <a:lstStyle/>
          <a:p>
            <a:endParaRPr lang="en-PH"/>
          </a:p>
        </p:txBody>
      </p:sp>
      <p:sp>
        <p:nvSpPr>
          <p:cNvPr id="4" name="Slide Number Placeholder 3"/>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3342040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PH"/>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B8747-C46B-40AD-A646-3B1EA42BD3BE}" type="datetimeFigureOut">
              <a:rPr lang="en-PH" smtClean="0"/>
              <a:t>10/29/12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3652704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PH"/>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PH"/>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B8747-C46B-40AD-A646-3B1EA42BD3BE}" type="datetimeFigureOut">
              <a:rPr lang="en-PH" smtClean="0"/>
              <a:t>10/29/12</a:t>
            </a:fld>
            <a:endParaRPr lang="en-PH"/>
          </a:p>
        </p:txBody>
      </p:sp>
      <p:sp>
        <p:nvSpPr>
          <p:cNvPr id="6" name="Footer Placeholder 5"/>
          <p:cNvSpPr>
            <a:spLocks noGrp="1"/>
          </p:cNvSpPr>
          <p:nvPr>
            <p:ph type="ftr" sz="quarter" idx="11"/>
          </p:nvPr>
        </p:nvSpPr>
        <p:spPr/>
        <p:txBody>
          <a:bodyPr/>
          <a:lstStyle/>
          <a:p>
            <a:endParaRPr lang="en-PH"/>
          </a:p>
        </p:txBody>
      </p:sp>
      <p:sp>
        <p:nvSpPr>
          <p:cNvPr id="7" name="Slide Number Placeholder 6"/>
          <p:cNvSpPr>
            <a:spLocks noGrp="1"/>
          </p:cNvSpPr>
          <p:nvPr>
            <p:ph type="sldNum" sz="quarter" idx="12"/>
          </p:nvPr>
        </p:nvSpPr>
        <p:spPr/>
        <p:txBody>
          <a:bodyPr/>
          <a:lstStyle/>
          <a:p>
            <a:fld id="{737E6F12-445F-4866-A86C-4292BE985ACD}" type="slidenum">
              <a:rPr lang="en-PH" smtClean="0"/>
              <a:t>‹#›</a:t>
            </a:fld>
            <a:endParaRPr lang="en-PH"/>
          </a:p>
        </p:txBody>
      </p:sp>
    </p:spTree>
    <p:extLst>
      <p:ext uri="{BB962C8B-B14F-4D97-AF65-F5344CB8AC3E}">
        <p14:creationId xmlns:p14="http://schemas.microsoft.com/office/powerpoint/2010/main" val="2240825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PH"/>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PH"/>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B8747-C46B-40AD-A646-3B1EA42BD3BE}" type="datetimeFigureOut">
              <a:rPr lang="en-PH" smtClean="0"/>
              <a:t>10/29/12</a:t>
            </a:fld>
            <a:endParaRPr lang="en-PH"/>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PH"/>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7E6F12-445F-4866-A86C-4292BE985ACD}" type="slidenum">
              <a:rPr lang="en-PH" smtClean="0"/>
              <a:t>‹#›</a:t>
            </a:fld>
            <a:endParaRPr lang="en-PH"/>
          </a:p>
        </p:txBody>
      </p:sp>
    </p:spTree>
    <p:extLst>
      <p:ext uri="{BB962C8B-B14F-4D97-AF65-F5344CB8AC3E}">
        <p14:creationId xmlns:p14="http://schemas.microsoft.com/office/powerpoint/2010/main" val="2064327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PH" dirty="0" smtClean="0"/>
              <a:t>Shalom</a:t>
            </a:r>
            <a:br>
              <a:rPr lang="en-PH" dirty="0" smtClean="0"/>
            </a:br>
            <a:r>
              <a:rPr lang="en-PH" dirty="0" smtClean="0"/>
              <a:t>Evolution of Sustainability</a:t>
            </a:r>
            <a:endParaRPr lang="en-PH" dirty="0"/>
          </a:p>
        </p:txBody>
      </p:sp>
      <p:sp>
        <p:nvSpPr>
          <p:cNvPr id="3" name="Subtitle 2"/>
          <p:cNvSpPr>
            <a:spLocks noGrp="1"/>
          </p:cNvSpPr>
          <p:nvPr>
            <p:ph type="subTitle" idx="1"/>
          </p:nvPr>
        </p:nvSpPr>
        <p:spPr/>
        <p:txBody>
          <a:bodyPr/>
          <a:lstStyle/>
          <a:p>
            <a:r>
              <a:rPr lang="en-PH" dirty="0" err="1" smtClean="0"/>
              <a:t>Raineer</a:t>
            </a:r>
            <a:r>
              <a:rPr lang="en-PH" dirty="0" smtClean="0"/>
              <a:t> Chu</a:t>
            </a:r>
          </a:p>
          <a:p>
            <a:r>
              <a:rPr lang="en-PH" dirty="0" err="1" smtClean="0"/>
              <a:t>Matul</a:t>
            </a:r>
            <a:r>
              <a:rPr lang="en-PH" dirty="0" smtClean="0"/>
              <a:t> APU</a:t>
            </a:r>
          </a:p>
          <a:p>
            <a:r>
              <a:rPr lang="en-PH" dirty="0" smtClean="0"/>
              <a:t>October 2012</a:t>
            </a:r>
            <a:endParaRPr lang="en-PH" dirty="0"/>
          </a:p>
        </p:txBody>
      </p:sp>
    </p:spTree>
    <p:extLst>
      <p:ext uri="{BB962C8B-B14F-4D97-AF65-F5344CB8AC3E}">
        <p14:creationId xmlns:p14="http://schemas.microsoft.com/office/powerpoint/2010/main" val="1460964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Economic Sustainability</a:t>
            </a:r>
            <a:endParaRPr lang="en-PH" dirty="0"/>
          </a:p>
        </p:txBody>
      </p:sp>
      <p:sp>
        <p:nvSpPr>
          <p:cNvPr id="3" name="Content Placeholder 2"/>
          <p:cNvSpPr>
            <a:spLocks noGrp="1"/>
          </p:cNvSpPr>
          <p:nvPr>
            <p:ph idx="1"/>
          </p:nvPr>
        </p:nvSpPr>
        <p:spPr/>
        <p:txBody>
          <a:bodyPr>
            <a:normAutofit fontScale="77500" lnSpcReduction="20000"/>
          </a:bodyPr>
          <a:lstStyle/>
          <a:p>
            <a:r>
              <a:rPr lang="en-PH" dirty="0"/>
              <a:t>Sustainability has also come to mean, in the recent years, </a:t>
            </a:r>
            <a:r>
              <a:rPr lang="en-PH" dirty="0" smtClean="0"/>
              <a:t>economic sustainability</a:t>
            </a:r>
            <a:r>
              <a:rPr lang="en-PH" dirty="0"/>
              <a:t>, in reaction to the apparently wide and unjustified gap in the growth and prosperity of the micro-finance NGO’s/service providers versus their partners/beneficiaries/poor. </a:t>
            </a:r>
            <a:endParaRPr lang="en-PH" dirty="0" smtClean="0"/>
          </a:p>
          <a:p>
            <a:r>
              <a:rPr lang="en-PH" dirty="0" smtClean="0"/>
              <a:t>By </a:t>
            </a:r>
            <a:r>
              <a:rPr lang="en-PH" dirty="0"/>
              <a:t>and large, it is the service provider that has developed, grown rich and the poor have remained perpetual borrowers. </a:t>
            </a:r>
            <a:endParaRPr lang="en-PH" dirty="0" smtClean="0"/>
          </a:p>
          <a:p>
            <a:r>
              <a:rPr lang="en-PH" dirty="0" smtClean="0"/>
              <a:t>If </a:t>
            </a:r>
            <a:r>
              <a:rPr lang="en-PH" dirty="0"/>
              <a:t>the goal of microfinance is to build enterprises which help alleviate poverty, their success is, at best, dubious. </a:t>
            </a:r>
            <a:endParaRPr lang="en-PH" dirty="0" smtClean="0"/>
          </a:p>
          <a:p>
            <a:r>
              <a:rPr lang="en-PH" dirty="0" smtClean="0"/>
              <a:t>Most </a:t>
            </a:r>
            <a:r>
              <a:rPr lang="en-PH" dirty="0"/>
              <a:t>of these poor clients are still poor, without any significant changes in terms of their economic standing and mobility.</a:t>
            </a:r>
          </a:p>
        </p:txBody>
      </p:sp>
    </p:spTree>
    <p:extLst>
      <p:ext uri="{BB962C8B-B14F-4D97-AF65-F5344CB8AC3E}">
        <p14:creationId xmlns:p14="http://schemas.microsoft.com/office/powerpoint/2010/main" val="1086229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Empowering</a:t>
            </a:r>
            <a:endParaRPr lang="en-PH" dirty="0"/>
          </a:p>
        </p:txBody>
      </p:sp>
      <p:sp>
        <p:nvSpPr>
          <p:cNvPr id="3" name="Content Placeholder 2"/>
          <p:cNvSpPr>
            <a:spLocks noGrp="1"/>
          </p:cNvSpPr>
          <p:nvPr>
            <p:ph idx="1"/>
          </p:nvPr>
        </p:nvSpPr>
        <p:spPr/>
        <p:txBody>
          <a:bodyPr>
            <a:normAutofit fontScale="70000" lnSpcReduction="20000"/>
          </a:bodyPr>
          <a:lstStyle/>
          <a:p>
            <a:r>
              <a:rPr lang="en-PH" dirty="0"/>
              <a:t>In some cases, to solve this irritation, NGOs have sought to transfer the power to lend over to the poor so that now the poor own the service provider, the poor now own the capital. </a:t>
            </a:r>
            <a:endParaRPr lang="en-PH" dirty="0" smtClean="0"/>
          </a:p>
          <a:p>
            <a:r>
              <a:rPr lang="en-PH" dirty="0" smtClean="0"/>
              <a:t>Are </a:t>
            </a:r>
            <a:r>
              <a:rPr lang="en-PH" dirty="0"/>
              <a:t>microfinance groups willing to sell equity to their so-called partners, the poor? </a:t>
            </a:r>
            <a:endParaRPr lang="en-PH" dirty="0" smtClean="0"/>
          </a:p>
          <a:p>
            <a:r>
              <a:rPr lang="en-PH" dirty="0" smtClean="0"/>
              <a:t>The </a:t>
            </a:r>
            <a:r>
              <a:rPr lang="en-PH" dirty="0"/>
              <a:t>microfinance industry is a vital link between the banks and the poor. </a:t>
            </a:r>
            <a:endParaRPr lang="en-PH" dirty="0" smtClean="0"/>
          </a:p>
          <a:p>
            <a:r>
              <a:rPr lang="en-PH" dirty="0" smtClean="0"/>
              <a:t>Most </a:t>
            </a:r>
            <a:r>
              <a:rPr lang="en-PH" dirty="0"/>
              <a:t>banks have no window for retailing loans, which are very expensive and difficult to maintain. </a:t>
            </a:r>
            <a:endParaRPr lang="en-PH" dirty="0" smtClean="0"/>
          </a:p>
          <a:p>
            <a:r>
              <a:rPr lang="en-PH" dirty="0" smtClean="0"/>
              <a:t>The </a:t>
            </a:r>
            <a:r>
              <a:rPr lang="en-PH" dirty="0"/>
              <a:t>expertise belongs to the microfinance. There should be no misunderstanding here, microfinance is vital to the national economy, helps and can help the poor directly. </a:t>
            </a:r>
            <a:endParaRPr lang="en-PH" dirty="0" smtClean="0"/>
          </a:p>
          <a:p>
            <a:r>
              <a:rPr lang="en-PH" dirty="0" smtClean="0"/>
              <a:t>But </a:t>
            </a:r>
            <a:r>
              <a:rPr lang="en-PH" dirty="0"/>
              <a:t>there is wide latitude for improvement.</a:t>
            </a:r>
          </a:p>
        </p:txBody>
      </p:sp>
    </p:spTree>
    <p:extLst>
      <p:ext uri="{BB962C8B-B14F-4D97-AF65-F5344CB8AC3E}">
        <p14:creationId xmlns:p14="http://schemas.microsoft.com/office/powerpoint/2010/main" val="4096787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Targeting the poorest of the poor</a:t>
            </a:r>
            <a:endParaRPr lang="en-PH" dirty="0"/>
          </a:p>
        </p:txBody>
      </p:sp>
      <p:sp>
        <p:nvSpPr>
          <p:cNvPr id="3" name="Content Placeholder 2"/>
          <p:cNvSpPr>
            <a:spLocks noGrp="1"/>
          </p:cNvSpPr>
          <p:nvPr>
            <p:ph idx="1"/>
          </p:nvPr>
        </p:nvSpPr>
        <p:spPr/>
        <p:txBody>
          <a:bodyPr>
            <a:normAutofit fontScale="77500" lnSpcReduction="20000"/>
          </a:bodyPr>
          <a:lstStyle/>
          <a:p>
            <a:r>
              <a:rPr lang="en-PH" dirty="0"/>
              <a:t>Merely focusing on repayment rate can backfire on the microfinance. </a:t>
            </a:r>
            <a:endParaRPr lang="en-PH" dirty="0" smtClean="0"/>
          </a:p>
          <a:p>
            <a:r>
              <a:rPr lang="en-PH" dirty="0" smtClean="0"/>
              <a:t>Its </a:t>
            </a:r>
            <a:r>
              <a:rPr lang="en-PH" dirty="0"/>
              <a:t>real interest of 47% per annum is very high. </a:t>
            </a:r>
            <a:endParaRPr lang="en-PH" dirty="0" smtClean="0"/>
          </a:p>
          <a:p>
            <a:r>
              <a:rPr lang="en-PH" dirty="0" smtClean="0"/>
              <a:t>This </a:t>
            </a:r>
            <a:r>
              <a:rPr lang="en-PH" dirty="0"/>
              <a:t>must be coupled with effective indicators of upward mobility among its borrowers. </a:t>
            </a:r>
            <a:endParaRPr lang="en-PH" dirty="0" smtClean="0"/>
          </a:p>
          <a:p>
            <a:r>
              <a:rPr lang="en-PH" dirty="0" smtClean="0"/>
              <a:t>Hyderabad </a:t>
            </a:r>
            <a:r>
              <a:rPr lang="en-PH" dirty="0"/>
              <a:t>has the largest microfinance (SKS) in India and the 5th largest in the world and its index for success can be a model for the rest of the microfinance. </a:t>
            </a:r>
            <a:endParaRPr lang="en-PH" dirty="0" smtClean="0"/>
          </a:p>
          <a:p>
            <a:r>
              <a:rPr lang="en-PH" dirty="0" smtClean="0"/>
              <a:t>It </a:t>
            </a:r>
            <a:r>
              <a:rPr lang="en-PH" dirty="0"/>
              <a:t>specifically targets poor women (women being the most oppressed among the poor in India). </a:t>
            </a:r>
            <a:endParaRPr lang="en-PH" dirty="0" smtClean="0"/>
          </a:p>
          <a:p>
            <a:r>
              <a:rPr lang="en-PH" dirty="0" smtClean="0"/>
              <a:t>An </a:t>
            </a:r>
            <a:r>
              <a:rPr lang="en-PH" dirty="0"/>
              <a:t>independent audit team ensures that before the loan is released, the borrower is really poor and the recipient really is a woman. </a:t>
            </a:r>
          </a:p>
        </p:txBody>
      </p:sp>
    </p:spTree>
    <p:extLst>
      <p:ext uri="{BB962C8B-B14F-4D97-AF65-F5344CB8AC3E}">
        <p14:creationId xmlns:p14="http://schemas.microsoft.com/office/powerpoint/2010/main" val="1770505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MFI NGO criticized</a:t>
            </a:r>
            <a:endParaRPr lang="en-PH" dirty="0"/>
          </a:p>
        </p:txBody>
      </p:sp>
      <p:sp>
        <p:nvSpPr>
          <p:cNvPr id="3" name="Content Placeholder 2"/>
          <p:cNvSpPr>
            <a:spLocks noGrp="1"/>
          </p:cNvSpPr>
          <p:nvPr>
            <p:ph idx="1"/>
          </p:nvPr>
        </p:nvSpPr>
        <p:spPr/>
        <p:txBody>
          <a:bodyPr>
            <a:normAutofit fontScale="85000" lnSpcReduction="20000"/>
          </a:bodyPr>
          <a:lstStyle/>
          <a:p>
            <a:r>
              <a:rPr lang="en-PH" dirty="0" smtClean="0"/>
              <a:t>The MFI NGO </a:t>
            </a:r>
            <a:r>
              <a:rPr lang="en-PH" dirty="0"/>
              <a:t>evaluates its performance based on both repayment (industry standard is 97%) and the social and economic status of the borrower compared to her status before the loan. </a:t>
            </a:r>
            <a:endParaRPr lang="en-PH" dirty="0" smtClean="0"/>
          </a:p>
          <a:p>
            <a:r>
              <a:rPr lang="en-PH" dirty="0" smtClean="0"/>
              <a:t>Today</a:t>
            </a:r>
            <a:r>
              <a:rPr lang="en-PH" dirty="0"/>
              <a:t>, most microfinance only </a:t>
            </a:r>
            <a:r>
              <a:rPr lang="en-PH" dirty="0" smtClean="0"/>
              <a:t>monitor </a:t>
            </a:r>
            <a:r>
              <a:rPr lang="en-PH" dirty="0"/>
              <a:t>repayment</a:t>
            </a:r>
            <a:r>
              <a:rPr lang="en-PH" dirty="0" smtClean="0"/>
              <a:t>.</a:t>
            </a:r>
          </a:p>
          <a:p>
            <a:r>
              <a:rPr lang="en-PH" dirty="0" smtClean="0"/>
              <a:t>Many </a:t>
            </a:r>
            <a:r>
              <a:rPr lang="en-PH" dirty="0"/>
              <a:t>are being subjected to scrutiny now, and regulations may be tightened. </a:t>
            </a:r>
            <a:endParaRPr lang="en-PH" dirty="0" smtClean="0"/>
          </a:p>
          <a:p>
            <a:r>
              <a:rPr lang="en-PH" dirty="0" smtClean="0"/>
              <a:t>Most </a:t>
            </a:r>
            <a:r>
              <a:rPr lang="en-PH" dirty="0"/>
              <a:t>microfinance are non-stock, non-profit organizations, exempt from taxes. </a:t>
            </a:r>
            <a:endParaRPr lang="en-PH" dirty="0" smtClean="0"/>
          </a:p>
          <a:p>
            <a:r>
              <a:rPr lang="en-PH" dirty="0" smtClean="0"/>
              <a:t>This </a:t>
            </a:r>
            <a:r>
              <a:rPr lang="en-PH" dirty="0"/>
              <a:t>could change soon, as more evidence surface showing that these entities are raking huge profits at the expense of the poor.</a:t>
            </a:r>
          </a:p>
        </p:txBody>
      </p:sp>
    </p:spTree>
    <p:extLst>
      <p:ext uri="{BB962C8B-B14F-4D97-AF65-F5344CB8AC3E}">
        <p14:creationId xmlns:p14="http://schemas.microsoft.com/office/powerpoint/2010/main" val="1710511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Gender sustainability.</a:t>
            </a:r>
          </a:p>
        </p:txBody>
      </p:sp>
      <p:sp>
        <p:nvSpPr>
          <p:cNvPr id="3" name="Content Placeholder 2"/>
          <p:cNvSpPr>
            <a:spLocks noGrp="1"/>
          </p:cNvSpPr>
          <p:nvPr>
            <p:ph idx="1"/>
          </p:nvPr>
        </p:nvSpPr>
        <p:spPr/>
        <p:txBody>
          <a:bodyPr>
            <a:normAutofit fontScale="62500" lnSpcReduction="20000"/>
          </a:bodyPr>
          <a:lstStyle/>
          <a:p>
            <a:r>
              <a:rPr lang="en-PH" dirty="0"/>
              <a:t>There are studies too that call for gender sustainability especially as it affects poor women and children. </a:t>
            </a:r>
            <a:endParaRPr lang="en-PH" dirty="0" smtClean="0"/>
          </a:p>
          <a:p>
            <a:r>
              <a:rPr lang="en-PH" dirty="0" smtClean="0"/>
              <a:t>The </a:t>
            </a:r>
            <a:r>
              <a:rPr lang="en-PH" dirty="0"/>
              <a:t>WHO studies show that most of the food in the world is produced by women </a:t>
            </a:r>
            <a:r>
              <a:rPr lang="en-PH" dirty="0" err="1"/>
              <a:t>laborers</a:t>
            </a:r>
            <a:r>
              <a:rPr lang="en-PH" dirty="0"/>
              <a:t>. </a:t>
            </a:r>
            <a:endParaRPr lang="en-PH" dirty="0" smtClean="0"/>
          </a:p>
          <a:p>
            <a:r>
              <a:rPr lang="en-PH" dirty="0" smtClean="0"/>
              <a:t>The </a:t>
            </a:r>
            <a:r>
              <a:rPr lang="en-PH" dirty="0"/>
              <a:t>World Bank report shows a disproportionate percentage of work performed by women (including childbirth, house chores, care giving for children, and even when the man loses his job, the woman who takes over will not find a diminution of her usual burden at home. </a:t>
            </a:r>
            <a:endParaRPr lang="en-PH" dirty="0" smtClean="0"/>
          </a:p>
          <a:p>
            <a:r>
              <a:rPr lang="en-PH" dirty="0" smtClean="0"/>
              <a:t>Worse</a:t>
            </a:r>
            <a:r>
              <a:rPr lang="en-PH" dirty="0"/>
              <a:t>, the husband continues to decide on how to spend the money which the wife is earning). </a:t>
            </a:r>
            <a:endParaRPr lang="en-PH" dirty="0" smtClean="0"/>
          </a:p>
          <a:p>
            <a:r>
              <a:rPr lang="en-PH" dirty="0" smtClean="0"/>
              <a:t>Women </a:t>
            </a:r>
            <a:r>
              <a:rPr lang="en-PH" dirty="0"/>
              <a:t>continue to suffer discrimination. It is a happy surprise that in newly developing economies, the new prosperity is opening up opportunities mainly for women (in call-</a:t>
            </a:r>
            <a:r>
              <a:rPr lang="en-PH" dirty="0" err="1"/>
              <a:t>centers</a:t>
            </a:r>
            <a:r>
              <a:rPr lang="en-PH" dirty="0"/>
              <a:t> and other back office jobs) and is providing a way out for women from their oppressive cultures.</a:t>
            </a:r>
          </a:p>
        </p:txBody>
      </p:sp>
    </p:spTree>
    <p:extLst>
      <p:ext uri="{BB962C8B-B14F-4D97-AF65-F5344CB8AC3E}">
        <p14:creationId xmlns:p14="http://schemas.microsoft.com/office/powerpoint/2010/main" val="11893946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Women and Land</a:t>
            </a:r>
            <a:endParaRPr lang="en-PH" dirty="0"/>
          </a:p>
        </p:txBody>
      </p:sp>
      <p:sp>
        <p:nvSpPr>
          <p:cNvPr id="3" name="Content Placeholder 2"/>
          <p:cNvSpPr>
            <a:spLocks noGrp="1"/>
          </p:cNvSpPr>
          <p:nvPr>
            <p:ph idx="1"/>
          </p:nvPr>
        </p:nvSpPr>
        <p:spPr/>
        <p:txBody>
          <a:bodyPr>
            <a:normAutofit fontScale="92500" lnSpcReduction="20000"/>
          </a:bodyPr>
          <a:lstStyle/>
          <a:p>
            <a:r>
              <a:rPr lang="en-PH" dirty="0"/>
              <a:t>Land titles are worth special mention. When land or housing programs are awarded to the poor, because of marriage laws, most of the legal control goes to the husband. </a:t>
            </a:r>
            <a:endParaRPr lang="en-PH" dirty="0" smtClean="0"/>
          </a:p>
          <a:p>
            <a:r>
              <a:rPr lang="en-PH" dirty="0" smtClean="0"/>
              <a:t>There </a:t>
            </a:r>
            <a:r>
              <a:rPr lang="en-PH" dirty="0"/>
              <a:t>are many philandering husbands in the slums who abandon their families. </a:t>
            </a:r>
            <a:endParaRPr lang="en-PH" dirty="0" smtClean="0"/>
          </a:p>
          <a:p>
            <a:r>
              <a:rPr lang="en-PH" dirty="0" smtClean="0"/>
              <a:t>Sometimes</a:t>
            </a:r>
            <a:r>
              <a:rPr lang="en-PH" dirty="0"/>
              <a:t>, these husbands will sell their home to live with the mistress, leaving the wife with nothing. </a:t>
            </a:r>
            <a:endParaRPr lang="en-PH" dirty="0" smtClean="0"/>
          </a:p>
          <a:p>
            <a:r>
              <a:rPr lang="en-PH" dirty="0" smtClean="0"/>
              <a:t>Laws </a:t>
            </a:r>
            <a:r>
              <a:rPr lang="en-PH" dirty="0"/>
              <a:t>to protect the wives are being studied now to cover this loophole.</a:t>
            </a:r>
          </a:p>
        </p:txBody>
      </p:sp>
    </p:spTree>
    <p:extLst>
      <p:ext uri="{BB962C8B-B14F-4D97-AF65-F5344CB8AC3E}">
        <p14:creationId xmlns:p14="http://schemas.microsoft.com/office/powerpoint/2010/main" val="26726906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PH" dirty="0"/>
              <a:t> A new perspective on sustainability: human </a:t>
            </a:r>
            <a:r>
              <a:rPr lang="en-PH" dirty="0" smtClean="0"/>
              <a:t>sustainability</a:t>
            </a:r>
            <a:endParaRPr lang="en-PH" dirty="0"/>
          </a:p>
        </p:txBody>
      </p:sp>
      <p:sp>
        <p:nvSpPr>
          <p:cNvPr id="3" name="Content Placeholder 2"/>
          <p:cNvSpPr>
            <a:spLocks noGrp="1"/>
          </p:cNvSpPr>
          <p:nvPr>
            <p:ph idx="1"/>
          </p:nvPr>
        </p:nvSpPr>
        <p:spPr/>
        <p:txBody>
          <a:bodyPr>
            <a:normAutofit lnSpcReduction="10000"/>
          </a:bodyPr>
          <a:lstStyle/>
          <a:p>
            <a:r>
              <a:rPr lang="en-PH" dirty="0"/>
              <a:t>Sustainability has also acquired the meaning of political sustainability. </a:t>
            </a:r>
            <a:endParaRPr lang="en-PH" dirty="0" smtClean="0"/>
          </a:p>
          <a:p>
            <a:r>
              <a:rPr lang="en-PH" dirty="0" smtClean="0"/>
              <a:t>Experts </a:t>
            </a:r>
            <a:r>
              <a:rPr lang="en-PH" dirty="0"/>
              <a:t>have observed that programs will not endure if there is no freedom. </a:t>
            </a:r>
            <a:endParaRPr lang="en-PH" dirty="0" smtClean="0"/>
          </a:p>
          <a:p>
            <a:r>
              <a:rPr lang="en-PH" dirty="0" smtClean="0"/>
              <a:t>Human </a:t>
            </a:r>
            <a:r>
              <a:rPr lang="en-PH" dirty="0"/>
              <a:t>rights now form a vital component of sustainability. </a:t>
            </a:r>
            <a:endParaRPr lang="en-PH" dirty="0" smtClean="0"/>
          </a:p>
          <a:p>
            <a:r>
              <a:rPr lang="en-PH" dirty="0" smtClean="0"/>
              <a:t>Democracy</a:t>
            </a:r>
            <a:r>
              <a:rPr lang="en-PH" dirty="0"/>
              <a:t>, suffrage, and free press or media work side by side progress, to sustain gains achieved by that country</a:t>
            </a:r>
            <a:r>
              <a:rPr lang="en-PH" dirty="0" smtClean="0"/>
              <a:t>.</a:t>
            </a:r>
            <a:endParaRPr lang="en-PH" dirty="0"/>
          </a:p>
        </p:txBody>
      </p:sp>
    </p:spTree>
    <p:extLst>
      <p:ext uri="{BB962C8B-B14F-4D97-AF65-F5344CB8AC3E}">
        <p14:creationId xmlns:p14="http://schemas.microsoft.com/office/powerpoint/2010/main" val="543855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Sustainability today</a:t>
            </a:r>
            <a:endParaRPr lang="en-PH" dirty="0"/>
          </a:p>
        </p:txBody>
      </p:sp>
      <p:sp>
        <p:nvSpPr>
          <p:cNvPr id="3" name="Content Placeholder 2"/>
          <p:cNvSpPr>
            <a:spLocks noGrp="1"/>
          </p:cNvSpPr>
          <p:nvPr>
            <p:ph idx="1"/>
          </p:nvPr>
        </p:nvSpPr>
        <p:spPr/>
        <p:txBody>
          <a:bodyPr/>
          <a:lstStyle/>
          <a:p>
            <a:r>
              <a:rPr lang="en-PH" dirty="0"/>
              <a:t>Sustainability has come to mean many things in the last couple of decades, all tending toward a model of holism, something so familiar to many of our pastors and missionaries, that it is amazing, it is not the church </a:t>
            </a:r>
            <a:r>
              <a:rPr lang="en-PH" dirty="0" smtClean="0"/>
              <a:t>that is </a:t>
            </a:r>
            <a:r>
              <a:rPr lang="en-PH" dirty="0"/>
              <a:t>blazing the way in </a:t>
            </a:r>
            <a:r>
              <a:rPr lang="en-PH" dirty="0" smtClean="0"/>
              <a:t>defining sustainability.</a:t>
            </a:r>
            <a:endParaRPr lang="en-PH" dirty="0"/>
          </a:p>
        </p:txBody>
      </p:sp>
    </p:spTree>
    <p:extLst>
      <p:ext uri="{BB962C8B-B14F-4D97-AF65-F5344CB8AC3E}">
        <p14:creationId xmlns:p14="http://schemas.microsoft.com/office/powerpoint/2010/main" val="2075303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PH" dirty="0" smtClean="0"/>
              <a:t>We can learn much from the old bestseller, </a:t>
            </a:r>
            <a:r>
              <a:rPr lang="en-PH" i="1" dirty="0" smtClean="0"/>
              <a:t>In Search of Excellence</a:t>
            </a:r>
            <a:endParaRPr lang="en-PH" dirty="0"/>
          </a:p>
        </p:txBody>
      </p:sp>
      <p:sp>
        <p:nvSpPr>
          <p:cNvPr id="3" name="Content Placeholder 2"/>
          <p:cNvSpPr>
            <a:spLocks noGrp="1"/>
          </p:cNvSpPr>
          <p:nvPr>
            <p:ph idx="1"/>
          </p:nvPr>
        </p:nvSpPr>
        <p:spPr/>
        <p:txBody>
          <a:bodyPr>
            <a:normAutofit/>
          </a:bodyPr>
          <a:lstStyle/>
          <a:p>
            <a:r>
              <a:rPr lang="en-PH" dirty="0" smtClean="0"/>
              <a:t>.The </a:t>
            </a:r>
            <a:r>
              <a:rPr lang="en-PH" dirty="0"/>
              <a:t>book showed that what the best corporations in the world were doing were simply the prescriptions of Proverbs, </a:t>
            </a:r>
            <a:endParaRPr lang="en-PH" dirty="0" smtClean="0"/>
          </a:p>
          <a:p>
            <a:r>
              <a:rPr lang="en-PH" dirty="0" smtClean="0"/>
              <a:t>to </a:t>
            </a:r>
            <a:r>
              <a:rPr lang="en-PH" dirty="0"/>
              <a:t>pay the right salary, to be kind to </a:t>
            </a:r>
            <a:r>
              <a:rPr lang="en-PH" dirty="0" err="1"/>
              <a:t>laborers</a:t>
            </a:r>
            <a:r>
              <a:rPr lang="en-PH" dirty="0"/>
              <a:t>, to pay them on time, to be honest, work hard, etc. </a:t>
            </a:r>
            <a:endParaRPr lang="en-PH" dirty="0" smtClean="0"/>
          </a:p>
        </p:txBody>
      </p:sp>
    </p:spTree>
    <p:extLst>
      <p:ext uri="{BB962C8B-B14F-4D97-AF65-F5344CB8AC3E}">
        <p14:creationId xmlns:p14="http://schemas.microsoft.com/office/powerpoint/2010/main" val="2182066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Bible defines sustainability</a:t>
            </a:r>
            <a:endParaRPr lang="en-PH" dirty="0"/>
          </a:p>
        </p:txBody>
      </p:sp>
      <p:sp>
        <p:nvSpPr>
          <p:cNvPr id="3" name="Content Placeholder 2"/>
          <p:cNvSpPr>
            <a:spLocks noGrp="1"/>
          </p:cNvSpPr>
          <p:nvPr>
            <p:ph idx="1"/>
          </p:nvPr>
        </p:nvSpPr>
        <p:spPr/>
        <p:txBody>
          <a:bodyPr/>
          <a:lstStyle/>
          <a:p>
            <a:r>
              <a:rPr lang="en-PH" dirty="0" smtClean="0"/>
              <a:t>If we were to define sustainability today, it would be found in the Bible: what is guaranteed to work, to last, to endure, and be sustainable, is what is in accordance with God’s word, namely, programs that are just and righteous.</a:t>
            </a:r>
          </a:p>
        </p:txBody>
      </p:sp>
    </p:spTree>
    <p:extLst>
      <p:ext uri="{BB962C8B-B14F-4D97-AF65-F5344CB8AC3E}">
        <p14:creationId xmlns:p14="http://schemas.microsoft.com/office/powerpoint/2010/main" val="58912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Development and sustainability</a:t>
            </a:r>
            <a:endParaRPr lang="en-PH" dirty="0"/>
          </a:p>
        </p:txBody>
      </p:sp>
      <p:sp>
        <p:nvSpPr>
          <p:cNvPr id="3" name="Content Placeholder 2"/>
          <p:cNvSpPr>
            <a:spLocks noGrp="1"/>
          </p:cNvSpPr>
          <p:nvPr>
            <p:ph idx="1"/>
          </p:nvPr>
        </p:nvSpPr>
        <p:spPr/>
        <p:txBody>
          <a:bodyPr/>
          <a:lstStyle/>
          <a:p>
            <a:r>
              <a:rPr lang="en-PH" dirty="0"/>
              <a:t>Before moving forward, we want to discuss at the onset, what our parameters of development are. </a:t>
            </a:r>
            <a:endParaRPr lang="en-PH" dirty="0" smtClean="0"/>
          </a:p>
          <a:p>
            <a:r>
              <a:rPr lang="en-PH" dirty="0" smtClean="0"/>
              <a:t>Development </a:t>
            </a:r>
            <a:r>
              <a:rPr lang="en-PH" dirty="0"/>
              <a:t>is tied up very deeply with the idea of sustainability</a:t>
            </a:r>
            <a:r>
              <a:rPr lang="en-PH" dirty="0" smtClean="0"/>
              <a:t>.</a:t>
            </a:r>
            <a:endParaRPr lang="en-PH" dirty="0"/>
          </a:p>
        </p:txBody>
      </p:sp>
    </p:spTree>
    <p:extLst>
      <p:ext uri="{BB962C8B-B14F-4D97-AF65-F5344CB8AC3E}">
        <p14:creationId xmlns:p14="http://schemas.microsoft.com/office/powerpoint/2010/main" val="10458513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Shalom</a:t>
            </a:r>
            <a:endParaRPr lang="en-PH" dirty="0"/>
          </a:p>
        </p:txBody>
      </p:sp>
      <p:sp>
        <p:nvSpPr>
          <p:cNvPr id="3" name="Content Placeholder 2"/>
          <p:cNvSpPr>
            <a:spLocks noGrp="1"/>
          </p:cNvSpPr>
          <p:nvPr>
            <p:ph idx="1"/>
          </p:nvPr>
        </p:nvSpPr>
        <p:spPr/>
        <p:txBody>
          <a:bodyPr>
            <a:normAutofit lnSpcReduction="10000"/>
          </a:bodyPr>
          <a:lstStyle/>
          <a:p>
            <a:r>
              <a:rPr lang="en-PH" dirty="0" smtClean="0"/>
              <a:t>The final word on sustainability is God’s word, particularly in the concept of the Kingdom. </a:t>
            </a:r>
          </a:p>
          <a:p>
            <a:r>
              <a:rPr lang="en-PH" dirty="0" smtClean="0"/>
              <a:t>The world will propose solutions and many will succeed, many more will fail, and each solution will bring about its own set of problems, and yet, what is most important for us and for policy makers worldwide is this,</a:t>
            </a:r>
          </a:p>
          <a:p>
            <a:r>
              <a:rPr lang="en-PH" dirty="0" smtClean="0"/>
              <a:t> the only solution that will work and that will endure, is what is fair and just and righteous.</a:t>
            </a:r>
            <a:endParaRPr lang="en-PH" dirty="0"/>
          </a:p>
        </p:txBody>
      </p:sp>
    </p:spTree>
    <p:extLst>
      <p:ext uri="{BB962C8B-B14F-4D97-AF65-F5344CB8AC3E}">
        <p14:creationId xmlns:p14="http://schemas.microsoft.com/office/powerpoint/2010/main" val="34259657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PH" dirty="0" smtClean="0"/>
              <a:t>Wright, in his book, Evil and the Justice of God</a:t>
            </a:r>
            <a:endParaRPr lang="en-PH" dirty="0"/>
          </a:p>
        </p:txBody>
      </p:sp>
      <p:sp>
        <p:nvSpPr>
          <p:cNvPr id="3" name="Content Placeholder 2"/>
          <p:cNvSpPr>
            <a:spLocks noGrp="1"/>
          </p:cNvSpPr>
          <p:nvPr>
            <p:ph idx="1"/>
          </p:nvPr>
        </p:nvSpPr>
        <p:spPr/>
        <p:txBody>
          <a:bodyPr>
            <a:normAutofit fontScale="92500"/>
          </a:bodyPr>
          <a:lstStyle/>
          <a:p>
            <a:r>
              <a:rPr lang="en-PH" dirty="0" smtClean="0"/>
              <a:t>clearly </a:t>
            </a:r>
            <a:r>
              <a:rPr lang="en-PH" dirty="0"/>
              <a:t>describes the underlying milieu of transformative work in this world – </a:t>
            </a:r>
            <a:endParaRPr lang="en-PH" dirty="0" smtClean="0"/>
          </a:p>
          <a:p>
            <a:r>
              <a:rPr lang="en-PH" dirty="0" smtClean="0"/>
              <a:t>progress </a:t>
            </a:r>
            <a:r>
              <a:rPr lang="en-PH" dirty="0"/>
              <a:t>for China must mean also a modicum of freedom and human rights, </a:t>
            </a:r>
            <a:endParaRPr lang="en-PH" dirty="0" smtClean="0"/>
          </a:p>
          <a:p>
            <a:r>
              <a:rPr lang="en-PH" dirty="0" smtClean="0"/>
              <a:t>fair </a:t>
            </a:r>
            <a:r>
              <a:rPr lang="en-PH" dirty="0"/>
              <a:t>trade for the WTO means a deep and abiding respect for the environment and concrete steps towards decreasing carbon emission. </a:t>
            </a:r>
            <a:endParaRPr lang="en-PH" dirty="0" smtClean="0"/>
          </a:p>
          <a:p>
            <a:r>
              <a:rPr lang="en-PH" dirty="0" smtClean="0"/>
              <a:t>What </a:t>
            </a:r>
            <a:r>
              <a:rPr lang="en-PH" dirty="0"/>
              <a:t>will work is what God has instructed in the bible and encapsulated in the idea of </a:t>
            </a:r>
            <a:r>
              <a:rPr lang="en-PH" i="1" dirty="0"/>
              <a:t>shalom</a:t>
            </a:r>
            <a:r>
              <a:rPr lang="en-PH" dirty="0"/>
              <a:t>.</a:t>
            </a:r>
          </a:p>
        </p:txBody>
      </p:sp>
    </p:spTree>
    <p:extLst>
      <p:ext uri="{BB962C8B-B14F-4D97-AF65-F5344CB8AC3E}">
        <p14:creationId xmlns:p14="http://schemas.microsoft.com/office/powerpoint/2010/main" val="21255590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Peace</a:t>
            </a:r>
            <a:endParaRPr lang="en-PH" dirty="0"/>
          </a:p>
        </p:txBody>
      </p:sp>
      <p:sp>
        <p:nvSpPr>
          <p:cNvPr id="3" name="Content Placeholder 2"/>
          <p:cNvSpPr>
            <a:spLocks noGrp="1"/>
          </p:cNvSpPr>
          <p:nvPr>
            <p:ph idx="1"/>
          </p:nvPr>
        </p:nvSpPr>
        <p:spPr/>
        <p:txBody>
          <a:bodyPr>
            <a:normAutofit fontScale="92500"/>
          </a:bodyPr>
          <a:lstStyle/>
          <a:p>
            <a:r>
              <a:rPr lang="en-PH" dirty="0"/>
              <a:t>Shalom means peace with God, peace with men and peace with nature. </a:t>
            </a:r>
            <a:endParaRPr lang="en-PH" dirty="0" smtClean="0"/>
          </a:p>
          <a:p>
            <a:r>
              <a:rPr lang="en-PH" dirty="0" smtClean="0"/>
              <a:t>As </a:t>
            </a:r>
            <a:r>
              <a:rPr lang="en-PH" dirty="0"/>
              <a:t>history has shown, peace cannot be had without justice. </a:t>
            </a:r>
            <a:endParaRPr lang="en-PH" dirty="0" smtClean="0"/>
          </a:p>
          <a:p>
            <a:r>
              <a:rPr lang="en-PH" dirty="0" smtClean="0"/>
              <a:t>This </a:t>
            </a:r>
            <a:r>
              <a:rPr lang="en-PH" dirty="0"/>
              <a:t>peace means not only having a quiet place, undisturbed in one’s privacy, with enough food. It means also freedom from oppression and a guarantee of ecological balance that can sustain life for generations to come.</a:t>
            </a:r>
          </a:p>
        </p:txBody>
      </p:sp>
    </p:spTree>
    <p:extLst>
      <p:ext uri="{BB962C8B-B14F-4D97-AF65-F5344CB8AC3E}">
        <p14:creationId xmlns:p14="http://schemas.microsoft.com/office/powerpoint/2010/main" val="3531110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Attempts to reach sustainability</a:t>
            </a:r>
            <a:endParaRPr lang="en-PH" dirty="0"/>
          </a:p>
        </p:txBody>
      </p:sp>
      <p:sp>
        <p:nvSpPr>
          <p:cNvPr id="3" name="Content Placeholder 2"/>
          <p:cNvSpPr>
            <a:spLocks noGrp="1"/>
          </p:cNvSpPr>
          <p:nvPr>
            <p:ph idx="1"/>
          </p:nvPr>
        </p:nvSpPr>
        <p:spPr/>
        <p:txBody>
          <a:bodyPr/>
          <a:lstStyle/>
          <a:p>
            <a:r>
              <a:rPr lang="en-PH" dirty="0"/>
              <a:t>Today, we have the whole world trying desperately to approach these ideals in for example, the Millennium Development Goals, that spells out commonly agreed parameters for success for all concerned nations, such as, free primary education for all, elimination of infant mortality, etc. </a:t>
            </a:r>
          </a:p>
        </p:txBody>
      </p:sp>
    </p:spTree>
    <p:extLst>
      <p:ext uri="{BB962C8B-B14F-4D97-AF65-F5344CB8AC3E}">
        <p14:creationId xmlns:p14="http://schemas.microsoft.com/office/powerpoint/2010/main" val="40873440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Philippines and women</a:t>
            </a:r>
            <a:endParaRPr lang="en-PH" dirty="0"/>
          </a:p>
        </p:txBody>
      </p:sp>
      <p:sp>
        <p:nvSpPr>
          <p:cNvPr id="3" name="Content Placeholder 2"/>
          <p:cNvSpPr>
            <a:spLocks noGrp="1"/>
          </p:cNvSpPr>
          <p:nvPr>
            <p:ph idx="1"/>
          </p:nvPr>
        </p:nvSpPr>
        <p:spPr/>
        <p:txBody>
          <a:bodyPr/>
          <a:lstStyle/>
          <a:p>
            <a:r>
              <a:rPr lang="en-PH" dirty="0"/>
              <a:t>When it comes to gender equality, the Philippines ranks 3rd worldwide, higher than the USA. </a:t>
            </a:r>
            <a:endParaRPr lang="en-PH" dirty="0" smtClean="0"/>
          </a:p>
          <a:p>
            <a:r>
              <a:rPr lang="en-PH" dirty="0" smtClean="0"/>
              <a:t>We </a:t>
            </a:r>
            <a:r>
              <a:rPr lang="en-PH" dirty="0"/>
              <a:t>also have twice the number of women executives than men in the work force today.</a:t>
            </a:r>
          </a:p>
        </p:txBody>
      </p:sp>
    </p:spTree>
    <p:extLst>
      <p:ext uri="{BB962C8B-B14F-4D97-AF65-F5344CB8AC3E}">
        <p14:creationId xmlns:p14="http://schemas.microsoft.com/office/powerpoint/2010/main" val="1948455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Gross National Happiness</a:t>
            </a:r>
            <a:endParaRPr lang="en-PH" dirty="0"/>
          </a:p>
        </p:txBody>
      </p:sp>
      <p:sp>
        <p:nvSpPr>
          <p:cNvPr id="3" name="Content Placeholder 2"/>
          <p:cNvSpPr>
            <a:spLocks noGrp="1"/>
          </p:cNvSpPr>
          <p:nvPr>
            <p:ph idx="1"/>
          </p:nvPr>
        </p:nvSpPr>
        <p:spPr/>
        <p:txBody>
          <a:bodyPr>
            <a:normAutofit fontScale="70000" lnSpcReduction="20000"/>
          </a:bodyPr>
          <a:lstStyle/>
          <a:p>
            <a:r>
              <a:rPr lang="en-PH" dirty="0"/>
              <a:t>An even more advance attitude to this concept of </a:t>
            </a:r>
            <a:r>
              <a:rPr lang="en-PH" i="1" dirty="0"/>
              <a:t>shalom</a:t>
            </a:r>
            <a:r>
              <a:rPr lang="en-PH" dirty="0"/>
              <a:t> is found in the success measure of Bhutan, a country not known to many, lying in the Himalayas, near Tibet and Nepal. </a:t>
            </a:r>
            <a:endParaRPr lang="en-PH" dirty="0" smtClean="0"/>
          </a:p>
          <a:p>
            <a:r>
              <a:rPr lang="en-PH" dirty="0" smtClean="0"/>
              <a:t>Bhutan </a:t>
            </a:r>
            <a:r>
              <a:rPr lang="en-PH" dirty="0"/>
              <a:t>is using the Gross National Happiness index instead of the usual Gross National Product (or more precisely, gross domestic product). </a:t>
            </a:r>
            <a:endParaRPr lang="en-PH" dirty="0" smtClean="0"/>
          </a:p>
          <a:p>
            <a:r>
              <a:rPr lang="en-PH" dirty="0" smtClean="0"/>
              <a:t>Gross </a:t>
            </a:r>
            <a:r>
              <a:rPr lang="en-PH" dirty="0"/>
              <a:t>National Happiness may sound quirky to some but the concept was developed by experts from the best business schools of America and has a very sound and biblical basis. </a:t>
            </a:r>
            <a:endParaRPr lang="en-PH" dirty="0" smtClean="0"/>
          </a:p>
          <a:p>
            <a:r>
              <a:rPr lang="en-PH" dirty="0" smtClean="0"/>
              <a:t>Money </a:t>
            </a:r>
            <a:r>
              <a:rPr lang="en-PH" dirty="0"/>
              <a:t>after all is not the most accurate measure of the success or well being of a nation. </a:t>
            </a:r>
            <a:endParaRPr lang="en-PH" dirty="0" smtClean="0"/>
          </a:p>
          <a:p>
            <a:r>
              <a:rPr lang="en-PH" dirty="0" smtClean="0"/>
              <a:t>There </a:t>
            </a:r>
            <a:r>
              <a:rPr lang="en-PH" dirty="0"/>
              <a:t>are other better measures such as freedom, peace, education, jobs, and </a:t>
            </a:r>
            <a:r>
              <a:rPr lang="en-PH" dirty="0" smtClean="0"/>
              <a:t>of course, happiness</a:t>
            </a:r>
            <a:r>
              <a:rPr lang="en-PH" dirty="0"/>
              <a:t>.</a:t>
            </a:r>
          </a:p>
        </p:txBody>
      </p:sp>
    </p:spTree>
    <p:extLst>
      <p:ext uri="{BB962C8B-B14F-4D97-AF65-F5344CB8AC3E}">
        <p14:creationId xmlns:p14="http://schemas.microsoft.com/office/powerpoint/2010/main" val="1213517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Simplistic solutions</a:t>
            </a:r>
            <a:endParaRPr lang="en-PH" dirty="0"/>
          </a:p>
        </p:txBody>
      </p:sp>
      <p:sp>
        <p:nvSpPr>
          <p:cNvPr id="3" name="Content Placeholder 2"/>
          <p:cNvSpPr>
            <a:spLocks noGrp="1"/>
          </p:cNvSpPr>
          <p:nvPr>
            <p:ph idx="1"/>
          </p:nvPr>
        </p:nvSpPr>
        <p:spPr/>
        <p:txBody>
          <a:bodyPr>
            <a:normAutofit fontScale="92500"/>
          </a:bodyPr>
          <a:lstStyle/>
          <a:p>
            <a:r>
              <a:rPr lang="en-PH" dirty="0"/>
              <a:t>Finally, sustainability should look into the problem of simplistic solutions. </a:t>
            </a:r>
            <a:endParaRPr lang="en-PH" dirty="0" smtClean="0"/>
          </a:p>
          <a:p>
            <a:r>
              <a:rPr lang="en-PH" dirty="0" smtClean="0"/>
              <a:t>There </a:t>
            </a:r>
            <a:r>
              <a:rPr lang="en-PH" dirty="0"/>
              <a:t>is a pattern of providing simple solutions to what are really complex problems. </a:t>
            </a:r>
            <a:endParaRPr lang="en-PH" dirty="0" smtClean="0"/>
          </a:p>
          <a:p>
            <a:r>
              <a:rPr lang="en-PH" dirty="0" smtClean="0"/>
              <a:t>Most </a:t>
            </a:r>
            <a:r>
              <a:rPr lang="en-PH" dirty="0"/>
              <a:t>human or societal problems are complex. </a:t>
            </a:r>
            <a:endParaRPr lang="en-PH" dirty="0" smtClean="0"/>
          </a:p>
          <a:p>
            <a:r>
              <a:rPr lang="en-PH" dirty="0" smtClean="0"/>
              <a:t>Studies </a:t>
            </a:r>
            <a:r>
              <a:rPr lang="en-PH" dirty="0"/>
              <a:t>show that for each solution man creates, it has also generated its own new sets of problems</a:t>
            </a:r>
            <a:r>
              <a:rPr lang="en-PH" dirty="0" smtClean="0"/>
              <a:t>.</a:t>
            </a:r>
            <a:endParaRPr lang="en-PH" dirty="0"/>
          </a:p>
        </p:txBody>
      </p:sp>
    </p:spTree>
    <p:extLst>
      <p:ext uri="{BB962C8B-B14F-4D97-AF65-F5344CB8AC3E}">
        <p14:creationId xmlns:p14="http://schemas.microsoft.com/office/powerpoint/2010/main" val="34900531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Nobel Prize winner </a:t>
            </a:r>
            <a:r>
              <a:rPr lang="en-US" dirty="0" err="1"/>
              <a:t>Elinor</a:t>
            </a:r>
            <a:r>
              <a:rPr lang="en-US" dirty="0"/>
              <a:t> </a:t>
            </a:r>
            <a:r>
              <a:rPr lang="en-US" dirty="0" err="1"/>
              <a:t>Ostrom’s</a:t>
            </a:r>
            <a:r>
              <a:rPr lang="en-US" dirty="0"/>
              <a:t> </a:t>
            </a:r>
            <a:r>
              <a:rPr lang="en-US" dirty="0" smtClean="0"/>
              <a:t>paper</a:t>
            </a:r>
            <a:endParaRPr lang="en-PH" dirty="0"/>
          </a:p>
        </p:txBody>
      </p:sp>
      <p:sp>
        <p:nvSpPr>
          <p:cNvPr id="3" name="Content Placeholder 2"/>
          <p:cNvSpPr>
            <a:spLocks noGrp="1"/>
          </p:cNvSpPr>
          <p:nvPr>
            <p:ph idx="1"/>
          </p:nvPr>
        </p:nvSpPr>
        <p:spPr/>
        <p:txBody>
          <a:bodyPr/>
          <a:lstStyle/>
          <a:p>
            <a:r>
              <a:rPr lang="en-US" dirty="0" smtClean="0"/>
              <a:t>entitled </a:t>
            </a:r>
          </a:p>
          <a:p>
            <a:r>
              <a:rPr lang="en-US" b="1" dirty="0" smtClean="0"/>
              <a:t>SUSTAINABLE SOCIAL-ECOLOGICAL SYSTEMS: AN IMPOSSIBILITY? </a:t>
            </a:r>
          </a:p>
          <a:p>
            <a:r>
              <a:rPr lang="en-US" dirty="0" smtClean="0"/>
              <a:t>State….</a:t>
            </a:r>
            <a:endParaRPr lang="en-PH" dirty="0"/>
          </a:p>
        </p:txBody>
      </p:sp>
    </p:spTree>
    <p:extLst>
      <p:ext uri="{BB962C8B-B14F-4D97-AF65-F5344CB8AC3E}">
        <p14:creationId xmlns:p14="http://schemas.microsoft.com/office/powerpoint/2010/main" val="540478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err="1" smtClean="0"/>
              <a:t>Ostrom</a:t>
            </a:r>
            <a:endParaRPr lang="en-PH" dirty="0"/>
          </a:p>
        </p:txBody>
      </p:sp>
      <p:sp>
        <p:nvSpPr>
          <p:cNvPr id="3" name="Content Placeholder 2"/>
          <p:cNvSpPr>
            <a:spLocks noGrp="1"/>
          </p:cNvSpPr>
          <p:nvPr>
            <p:ph idx="1"/>
          </p:nvPr>
        </p:nvSpPr>
        <p:spPr/>
        <p:txBody>
          <a:bodyPr>
            <a:normAutofit fontScale="85000" lnSpcReduction="10000"/>
          </a:bodyPr>
          <a:lstStyle/>
          <a:p>
            <a:r>
              <a:rPr lang="en-US" i="1" dirty="0"/>
              <a:t>Given rapid changes in large-scale human and biophysical processes—carbon emissions, population increase and migrations, overharvesting and pollution leading to loss of species—scientists are worried that many of the social-ecological systems existing today may collapse by the end of the 21st century. </a:t>
            </a:r>
            <a:endParaRPr lang="en-US" i="1" dirty="0" smtClean="0"/>
          </a:p>
          <a:p>
            <a:r>
              <a:rPr lang="en-US" i="1" dirty="0" smtClean="0"/>
              <a:t>Is </a:t>
            </a:r>
            <a:r>
              <a:rPr lang="en-US" i="1" dirty="0"/>
              <a:t>this an exaggerated worry? </a:t>
            </a:r>
            <a:endParaRPr lang="en-US" i="1" dirty="0" smtClean="0"/>
          </a:p>
          <a:p>
            <a:r>
              <a:rPr lang="en-US" i="1" dirty="0" smtClean="0"/>
              <a:t>The </a:t>
            </a:r>
            <a:r>
              <a:rPr lang="en-US" i="1" dirty="0"/>
              <a:t>thesis I will present is that the negative prognosis will indeed occur in many parts of the world if we do not worry a great deal about these processes and their consequences. </a:t>
            </a:r>
            <a:r>
              <a:rPr lang="en-US" i="1" dirty="0" smtClean="0"/>
              <a:t>….</a:t>
            </a:r>
            <a:endParaRPr lang="en-PH" dirty="0"/>
          </a:p>
        </p:txBody>
      </p:sp>
    </p:spTree>
    <p:extLst>
      <p:ext uri="{BB962C8B-B14F-4D97-AF65-F5344CB8AC3E}">
        <p14:creationId xmlns:p14="http://schemas.microsoft.com/office/powerpoint/2010/main" val="14783183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err="1" smtClean="0"/>
              <a:t>Ostrom</a:t>
            </a:r>
            <a:endParaRPr lang="en-PH" dirty="0"/>
          </a:p>
        </p:txBody>
      </p:sp>
      <p:sp>
        <p:nvSpPr>
          <p:cNvPr id="3" name="Content Placeholder 2"/>
          <p:cNvSpPr>
            <a:spLocks noGrp="1"/>
          </p:cNvSpPr>
          <p:nvPr>
            <p:ph idx="1"/>
          </p:nvPr>
        </p:nvSpPr>
        <p:spPr/>
        <p:txBody>
          <a:bodyPr>
            <a:normAutofit fontScale="77500" lnSpcReduction="20000"/>
          </a:bodyPr>
          <a:lstStyle/>
          <a:p>
            <a:r>
              <a:rPr lang="en-US" i="1" dirty="0"/>
              <a:t>More important than simply worrying, however, is the development of a strong diagnostic method for analyzing the diversity of processes and the multiplicity of potential social and biophysical solutions that are needed to cope effectively with these varied processes. </a:t>
            </a:r>
            <a:endParaRPr lang="en-US" i="1" dirty="0" smtClean="0"/>
          </a:p>
          <a:p>
            <a:r>
              <a:rPr lang="en-US" i="1" dirty="0" smtClean="0"/>
              <a:t>Past </a:t>
            </a:r>
            <a:r>
              <a:rPr lang="en-US" i="1" dirty="0"/>
              <a:t>efforts to impose simple solutions to these complex problems have frequently led to worse outcomes than the problems addressed. </a:t>
            </a:r>
            <a:endParaRPr lang="en-US" i="1" dirty="0" smtClean="0"/>
          </a:p>
          <a:p>
            <a:r>
              <a:rPr lang="en-US" i="1" dirty="0" smtClean="0"/>
              <a:t>Our </a:t>
            </a:r>
            <a:r>
              <a:rPr lang="en-US" i="1" dirty="0"/>
              <a:t>need today is building a strong interdisciplinary science of complex, multilevel systems that will enable over time a matching of potential solutions to a careful diagnosis of specific problems embedded in a social-ecological context. </a:t>
            </a:r>
            <a:endParaRPr lang="en-US" i="1" dirty="0" smtClean="0"/>
          </a:p>
        </p:txBody>
      </p:sp>
    </p:spTree>
    <p:extLst>
      <p:ext uri="{BB962C8B-B14F-4D97-AF65-F5344CB8AC3E}">
        <p14:creationId xmlns:p14="http://schemas.microsoft.com/office/powerpoint/2010/main" val="2849975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Evolution</a:t>
            </a:r>
            <a:endParaRPr lang="en-PH" dirty="0"/>
          </a:p>
        </p:txBody>
      </p:sp>
      <p:sp>
        <p:nvSpPr>
          <p:cNvPr id="3" name="Content Placeholder 2"/>
          <p:cNvSpPr>
            <a:spLocks noGrp="1"/>
          </p:cNvSpPr>
          <p:nvPr>
            <p:ph idx="1"/>
          </p:nvPr>
        </p:nvSpPr>
        <p:spPr/>
        <p:txBody>
          <a:bodyPr/>
          <a:lstStyle/>
          <a:p>
            <a:r>
              <a:rPr lang="en-PH" dirty="0"/>
              <a:t>The term “sustainability” has evolved over the years, acquiring additional meanings along the way. </a:t>
            </a:r>
            <a:endParaRPr lang="en-PH" dirty="0" smtClean="0"/>
          </a:p>
          <a:p>
            <a:r>
              <a:rPr lang="en-PH" dirty="0" smtClean="0"/>
              <a:t>the </a:t>
            </a:r>
            <a:r>
              <a:rPr lang="en-PH" dirty="0"/>
              <a:t>term has grown as follows</a:t>
            </a:r>
            <a:r>
              <a:rPr lang="en-PH" dirty="0" smtClean="0"/>
              <a:t>:</a:t>
            </a:r>
            <a:endParaRPr lang="en-PH" dirty="0"/>
          </a:p>
        </p:txBody>
      </p:sp>
    </p:spTree>
    <p:extLst>
      <p:ext uri="{BB962C8B-B14F-4D97-AF65-F5344CB8AC3E}">
        <p14:creationId xmlns:p14="http://schemas.microsoft.com/office/powerpoint/2010/main" val="2628762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smtClean="0"/>
              <a:t>Ending</a:t>
            </a:r>
            <a:endParaRPr lang="en-PH" dirty="0"/>
          </a:p>
        </p:txBody>
      </p:sp>
      <p:sp>
        <p:nvSpPr>
          <p:cNvPr id="3" name="Content Placeholder 2"/>
          <p:cNvSpPr>
            <a:spLocks noGrp="1"/>
          </p:cNvSpPr>
          <p:nvPr>
            <p:ph idx="1"/>
          </p:nvPr>
        </p:nvSpPr>
        <p:spPr/>
        <p:txBody>
          <a:bodyPr/>
          <a:lstStyle/>
          <a:p>
            <a:r>
              <a:rPr lang="en-PH" dirty="0"/>
              <a:t>As we examine sustainability again, let’s be reminded that the core of sustainability is shalom and the key to opening shalom is found in the Bible.</a:t>
            </a:r>
          </a:p>
        </p:txBody>
      </p:sp>
    </p:spTree>
    <p:extLst>
      <p:ext uri="{BB962C8B-B14F-4D97-AF65-F5344CB8AC3E}">
        <p14:creationId xmlns:p14="http://schemas.microsoft.com/office/powerpoint/2010/main" val="256865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PH" dirty="0"/>
              <a:t>Financial </a:t>
            </a:r>
            <a:r>
              <a:rPr lang="en-PH" dirty="0" smtClean="0"/>
              <a:t>sustainability</a:t>
            </a:r>
            <a:endParaRPr lang="en-PH" dirty="0"/>
          </a:p>
        </p:txBody>
      </p:sp>
      <p:sp>
        <p:nvSpPr>
          <p:cNvPr id="3" name="Content Placeholder 2"/>
          <p:cNvSpPr>
            <a:spLocks noGrp="1"/>
          </p:cNvSpPr>
          <p:nvPr>
            <p:ph idx="1"/>
          </p:nvPr>
        </p:nvSpPr>
        <p:spPr/>
        <p:txBody>
          <a:bodyPr>
            <a:normAutofit fontScale="85000" lnSpcReduction="10000"/>
          </a:bodyPr>
          <a:lstStyle/>
          <a:p>
            <a:r>
              <a:rPr lang="en-PH" dirty="0"/>
              <a:t>At the beginning, the idea of sustainability meant only financial sustainability, which, in the context of a micro-loan, looked merely at whether or not the poor borrower could repay his loan. </a:t>
            </a:r>
            <a:endParaRPr lang="en-PH" dirty="0" smtClean="0"/>
          </a:p>
          <a:p>
            <a:r>
              <a:rPr lang="en-PH" dirty="0" smtClean="0"/>
              <a:t>Will </a:t>
            </a:r>
            <a:r>
              <a:rPr lang="en-PH" dirty="0"/>
              <a:t>the business or livelihood we have set up for the poor succeed, meaning survive on its own after we leave? </a:t>
            </a:r>
            <a:endParaRPr lang="en-PH" dirty="0" smtClean="0"/>
          </a:p>
          <a:p>
            <a:r>
              <a:rPr lang="en-PH" dirty="0" smtClean="0"/>
              <a:t>The </a:t>
            </a:r>
            <a:r>
              <a:rPr lang="en-PH" dirty="0"/>
              <a:t>question was a good one because the world was tired of dole outs. </a:t>
            </a:r>
            <a:endParaRPr lang="en-PH" dirty="0" smtClean="0"/>
          </a:p>
          <a:p>
            <a:r>
              <a:rPr lang="en-PH" dirty="0" smtClean="0"/>
              <a:t>It </a:t>
            </a:r>
            <a:r>
              <a:rPr lang="en-PH" dirty="0"/>
              <a:t>was wasting money and, in the meantime, it was also creating dependency on the beneficiaries</a:t>
            </a:r>
            <a:r>
              <a:rPr lang="en-PH" dirty="0" smtClean="0"/>
              <a:t>.</a:t>
            </a:r>
            <a:endParaRPr lang="en-PH" dirty="0"/>
          </a:p>
        </p:txBody>
      </p:sp>
    </p:spTree>
    <p:extLst>
      <p:ext uri="{BB962C8B-B14F-4D97-AF65-F5344CB8AC3E}">
        <p14:creationId xmlns:p14="http://schemas.microsoft.com/office/powerpoint/2010/main" val="29703108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Access to capital</a:t>
            </a:r>
            <a:endParaRPr lang="en-PH" dirty="0"/>
          </a:p>
        </p:txBody>
      </p:sp>
      <p:sp>
        <p:nvSpPr>
          <p:cNvPr id="3" name="Content Placeholder 2"/>
          <p:cNvSpPr>
            <a:spLocks noGrp="1"/>
          </p:cNvSpPr>
          <p:nvPr>
            <p:ph idx="1"/>
          </p:nvPr>
        </p:nvSpPr>
        <p:spPr/>
        <p:txBody>
          <a:bodyPr/>
          <a:lstStyle/>
          <a:p>
            <a:r>
              <a:rPr lang="en-PH" dirty="0"/>
              <a:t>Financial sustainability is based on the assumption that the principal need of the poor is access to capital and capital had to be provided which produced enterprise rather than dependency following the model in the affluent countries</a:t>
            </a:r>
            <a:r>
              <a:rPr lang="en-PH" dirty="0" smtClean="0"/>
              <a:t>.</a:t>
            </a:r>
            <a:endParaRPr lang="en-PH" dirty="0"/>
          </a:p>
        </p:txBody>
      </p:sp>
    </p:spTree>
    <p:extLst>
      <p:ext uri="{BB962C8B-B14F-4D97-AF65-F5344CB8AC3E}">
        <p14:creationId xmlns:p14="http://schemas.microsoft.com/office/powerpoint/2010/main" val="4130709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Microfinance reach only top poor</a:t>
            </a:r>
            <a:endParaRPr lang="en-PH" dirty="0"/>
          </a:p>
        </p:txBody>
      </p:sp>
      <p:sp>
        <p:nvSpPr>
          <p:cNvPr id="3" name="Content Placeholder 2"/>
          <p:cNvSpPr>
            <a:spLocks noGrp="1"/>
          </p:cNvSpPr>
          <p:nvPr>
            <p:ph idx="1"/>
          </p:nvPr>
        </p:nvSpPr>
        <p:spPr/>
        <p:txBody>
          <a:bodyPr>
            <a:normAutofit fontScale="85000" lnSpcReduction="20000"/>
          </a:bodyPr>
          <a:lstStyle/>
          <a:p>
            <a:r>
              <a:rPr lang="en-PH" dirty="0"/>
              <a:t>But we know that not all the poor need loans or capital. </a:t>
            </a:r>
            <a:endParaRPr lang="en-PH" dirty="0" smtClean="0"/>
          </a:p>
          <a:p>
            <a:r>
              <a:rPr lang="en-PH" dirty="0" smtClean="0"/>
              <a:t>Perhaps</a:t>
            </a:r>
            <a:r>
              <a:rPr lang="en-PH" dirty="0"/>
              <a:t>, only 10% of the poor do (90% need jobs or employment). </a:t>
            </a:r>
            <a:endParaRPr lang="en-PH" dirty="0" smtClean="0"/>
          </a:p>
          <a:p>
            <a:r>
              <a:rPr lang="en-PH" dirty="0" smtClean="0"/>
              <a:t>Today</a:t>
            </a:r>
            <a:r>
              <a:rPr lang="en-PH" dirty="0"/>
              <a:t>, microfinance can only service the bankable poor and cannot reach the largest segment of the poor – the poorest of the poor, because the poorest of the poor do not have anything to invest the capital in. </a:t>
            </a:r>
            <a:endParaRPr lang="en-PH" dirty="0" smtClean="0"/>
          </a:p>
          <a:p>
            <a:r>
              <a:rPr lang="en-PH" dirty="0" smtClean="0"/>
              <a:t>The </a:t>
            </a:r>
            <a:r>
              <a:rPr lang="en-PH" dirty="0"/>
              <a:t>poorest of the poor will only take the money and eat it or use it to buy medicines (50% of the default in loans among the poor is due to sickness whether in their immediate family or in their extended family</a:t>
            </a:r>
            <a:r>
              <a:rPr lang="en-PH" dirty="0" smtClean="0"/>
              <a:t>).</a:t>
            </a:r>
            <a:endParaRPr lang="en-PH" dirty="0"/>
          </a:p>
        </p:txBody>
      </p:sp>
    </p:spTree>
    <p:extLst>
      <p:ext uri="{BB962C8B-B14F-4D97-AF65-F5344CB8AC3E}">
        <p14:creationId xmlns:p14="http://schemas.microsoft.com/office/powerpoint/2010/main" val="1547001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a:t>Ecological sustainability.</a:t>
            </a:r>
          </a:p>
        </p:txBody>
      </p:sp>
      <p:sp>
        <p:nvSpPr>
          <p:cNvPr id="3" name="Content Placeholder 2"/>
          <p:cNvSpPr>
            <a:spLocks noGrp="1"/>
          </p:cNvSpPr>
          <p:nvPr>
            <p:ph idx="1"/>
          </p:nvPr>
        </p:nvSpPr>
        <p:spPr/>
        <p:txBody>
          <a:bodyPr>
            <a:normAutofit fontScale="85000" lnSpcReduction="20000"/>
          </a:bodyPr>
          <a:lstStyle/>
          <a:p>
            <a:r>
              <a:rPr lang="en-PH" dirty="0"/>
              <a:t>In time, sustainability also came to mean ecological sustainability, that is, whether it promotes ecological balance or destroys the environment. </a:t>
            </a:r>
            <a:endParaRPr lang="en-PH" dirty="0" smtClean="0"/>
          </a:p>
          <a:p>
            <a:r>
              <a:rPr lang="en-PH" dirty="0" smtClean="0"/>
              <a:t>The </a:t>
            </a:r>
            <a:r>
              <a:rPr lang="en-PH" dirty="0"/>
              <a:t>Amazon River area has many cases of unregulated businesses polluting or destroying the precious flora and fauna. </a:t>
            </a:r>
            <a:endParaRPr lang="en-PH" dirty="0" smtClean="0"/>
          </a:p>
          <a:p>
            <a:r>
              <a:rPr lang="en-PH" dirty="0" smtClean="0"/>
              <a:t>Big </a:t>
            </a:r>
            <a:r>
              <a:rPr lang="en-PH" dirty="0"/>
              <a:t>businesses have also wittingly or unwittingly gotten involved in mining and logging in countries like Burma and China, </a:t>
            </a:r>
            <a:r>
              <a:rPr lang="en-PH" dirty="0" smtClean="0"/>
              <a:t>with </a:t>
            </a:r>
            <a:r>
              <a:rPr lang="en-PH" dirty="0"/>
              <a:t>devastating results on the environment. </a:t>
            </a:r>
            <a:endParaRPr lang="en-PH" dirty="0" smtClean="0"/>
          </a:p>
          <a:p>
            <a:r>
              <a:rPr lang="en-PH" dirty="0" smtClean="0"/>
              <a:t>China </a:t>
            </a:r>
            <a:r>
              <a:rPr lang="en-PH" dirty="0"/>
              <a:t>has surpassed the USA already in carbon emission</a:t>
            </a:r>
            <a:r>
              <a:rPr lang="en-PH" dirty="0" smtClean="0"/>
              <a:t>.</a:t>
            </a:r>
            <a:endParaRPr lang="en-PH" dirty="0"/>
          </a:p>
        </p:txBody>
      </p:sp>
    </p:spTree>
    <p:extLst>
      <p:ext uri="{BB962C8B-B14F-4D97-AF65-F5344CB8AC3E}">
        <p14:creationId xmlns:p14="http://schemas.microsoft.com/office/powerpoint/2010/main" val="36705873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Green Revolution</a:t>
            </a:r>
            <a:endParaRPr lang="en-PH" dirty="0"/>
          </a:p>
        </p:txBody>
      </p:sp>
      <p:sp>
        <p:nvSpPr>
          <p:cNvPr id="3" name="Content Placeholder 2"/>
          <p:cNvSpPr>
            <a:spLocks noGrp="1"/>
          </p:cNvSpPr>
          <p:nvPr>
            <p:ph idx="1"/>
          </p:nvPr>
        </p:nvSpPr>
        <p:spPr/>
        <p:txBody>
          <a:bodyPr>
            <a:normAutofit fontScale="92500"/>
          </a:bodyPr>
          <a:lstStyle/>
          <a:p>
            <a:r>
              <a:rPr lang="en-PH" dirty="0"/>
              <a:t>The Nobel Laureate Norman Borlaug’s green revolution that staved off worldwide famine (</a:t>
            </a:r>
            <a:r>
              <a:rPr lang="en-PH" dirty="0" err="1"/>
              <a:t>Masagana</a:t>
            </a:r>
            <a:r>
              <a:rPr lang="en-PH" dirty="0"/>
              <a:t> 99 of Marcos’s time in the Philippines) has ravaged many </a:t>
            </a:r>
            <a:r>
              <a:rPr lang="en-PH" dirty="0" smtClean="0"/>
              <a:t>country-sides </a:t>
            </a:r>
            <a:r>
              <a:rPr lang="en-PH" dirty="0"/>
              <a:t>by over use of pesticides and depletion of the aquifers. </a:t>
            </a:r>
            <a:endParaRPr lang="en-PH" dirty="0" smtClean="0"/>
          </a:p>
          <a:p>
            <a:r>
              <a:rPr lang="en-PH" dirty="0" smtClean="0"/>
              <a:t>India </a:t>
            </a:r>
            <a:r>
              <a:rPr lang="en-PH" dirty="0"/>
              <a:t>has documented proof of increased cases of cancer in places that have experienced tremendous success in rice production</a:t>
            </a:r>
            <a:r>
              <a:rPr lang="en-PH" dirty="0" smtClean="0"/>
              <a:t>.</a:t>
            </a:r>
            <a:endParaRPr lang="en-PH" dirty="0"/>
          </a:p>
        </p:txBody>
      </p:sp>
    </p:spTree>
    <p:extLst>
      <p:ext uri="{BB962C8B-B14F-4D97-AF65-F5344CB8AC3E}">
        <p14:creationId xmlns:p14="http://schemas.microsoft.com/office/powerpoint/2010/main" val="2752482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PH" dirty="0" smtClean="0"/>
              <a:t>The Future children</a:t>
            </a:r>
            <a:endParaRPr lang="en-PH" dirty="0"/>
          </a:p>
        </p:txBody>
      </p:sp>
      <p:sp>
        <p:nvSpPr>
          <p:cNvPr id="3" name="Content Placeholder 2"/>
          <p:cNvSpPr>
            <a:spLocks noGrp="1"/>
          </p:cNvSpPr>
          <p:nvPr>
            <p:ph idx="1"/>
          </p:nvPr>
        </p:nvSpPr>
        <p:spPr/>
        <p:txBody>
          <a:bodyPr/>
          <a:lstStyle/>
          <a:p>
            <a:r>
              <a:rPr lang="en-PH" dirty="0"/>
              <a:t>Sustainability has to be generational, as well. The natural environment will be tomorrow’s resources</a:t>
            </a:r>
            <a:r>
              <a:rPr lang="en-PH" dirty="0" smtClean="0"/>
              <a:t>.</a:t>
            </a:r>
            <a:endParaRPr lang="en-PH" dirty="0"/>
          </a:p>
        </p:txBody>
      </p:sp>
    </p:spTree>
    <p:extLst>
      <p:ext uri="{BB962C8B-B14F-4D97-AF65-F5344CB8AC3E}">
        <p14:creationId xmlns:p14="http://schemas.microsoft.com/office/powerpoint/2010/main" val="42546482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TotalTime>
  <Words>1902</Words>
  <Application>Microsoft Macintosh PowerPoint</Application>
  <PresentationFormat>On-screen Show (4:3)</PresentationFormat>
  <Paragraphs>123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Shalom Evolution of Sustainability</vt:lpstr>
      <vt:lpstr>Development and sustainability</vt:lpstr>
      <vt:lpstr>Evolution</vt:lpstr>
      <vt:lpstr>Financial sustainability</vt:lpstr>
      <vt:lpstr>Access to capital</vt:lpstr>
      <vt:lpstr>Microfinance reach only top poor</vt:lpstr>
      <vt:lpstr>Ecological sustainability.</vt:lpstr>
      <vt:lpstr>Green Revolution</vt:lpstr>
      <vt:lpstr>The Future children</vt:lpstr>
      <vt:lpstr>Economic Sustainability</vt:lpstr>
      <vt:lpstr>Empowering</vt:lpstr>
      <vt:lpstr>Targeting the poorest of the poor</vt:lpstr>
      <vt:lpstr>MFI NGO criticized</vt:lpstr>
      <vt:lpstr>Gender sustainability.</vt:lpstr>
      <vt:lpstr>Women and Land</vt:lpstr>
      <vt:lpstr> A new perspective on sustainability: human sustainability</vt:lpstr>
      <vt:lpstr>Sustainability today</vt:lpstr>
      <vt:lpstr>We can learn much from the old bestseller, In Search of Excellence</vt:lpstr>
      <vt:lpstr>Bible defines sustainability</vt:lpstr>
      <vt:lpstr>Shalom</vt:lpstr>
      <vt:lpstr>Wright, in his book, Evil and the Justice of God</vt:lpstr>
      <vt:lpstr>Peace</vt:lpstr>
      <vt:lpstr>Attempts to reach sustainability</vt:lpstr>
      <vt:lpstr>Philippines and women</vt:lpstr>
      <vt:lpstr>Gross National Happiness</vt:lpstr>
      <vt:lpstr>Simplistic solutions</vt:lpstr>
      <vt:lpstr>The Nobel Prize winner Elinor Ostrom’s paper</vt:lpstr>
      <vt:lpstr>Ostrom</vt:lpstr>
      <vt:lpstr>Ostrom</vt:lpstr>
      <vt:lpstr>Ending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Shalom Evolution of Sustainability</dc:title>
  <dc:creator>lenovo</dc:creator>
  <cp:lastModifiedBy>Viv Grigg</cp:lastModifiedBy>
  <cp:revision>4</cp:revision>
  <dcterms:created xsi:type="dcterms:W3CDTF">2012-10-29T21:33:34Z</dcterms:created>
  <dcterms:modified xsi:type="dcterms:W3CDTF">2012-10-30T04:13:17Z</dcterms:modified>
</cp:coreProperties>
</file>